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9" r:id="rId6"/>
    <p:sldId id="308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84967" autoAdjust="0"/>
  </p:normalViewPr>
  <p:slideViewPr>
    <p:cSldViewPr snapToGrid="0">
      <p:cViewPr varScale="1">
        <p:scale>
          <a:sx n="157" d="100"/>
          <a:sy n="157" d="100"/>
        </p:scale>
        <p:origin x="116" y="31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2023-10-15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2023-10-15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86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07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58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8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2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72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636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22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23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46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370" y="946768"/>
            <a:ext cx="6724805" cy="1657896"/>
          </a:xfrm>
        </p:spPr>
        <p:txBody>
          <a:bodyPr rtlCol="0"/>
          <a:lstStyle/>
          <a:p>
            <a:pPr algn="ctr" rtl="0"/>
            <a:r>
              <a:rPr lang="en-GB" dirty="0"/>
              <a:t>CM3070 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79715-7EEC-516A-C886-3A79062D8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5515" y="2772535"/>
            <a:ext cx="4217300" cy="655494"/>
          </a:xfrm>
        </p:spPr>
        <p:txBody>
          <a:bodyPr rtlCol="0">
            <a:normAutofit/>
          </a:bodyPr>
          <a:lstStyle/>
          <a:p>
            <a:pPr algn="l" rtl="0"/>
            <a:r>
              <a:rPr lang="en-GB" sz="2800" dirty="0"/>
              <a:t>Physics-based game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Digital boardgames</a:t>
            </a:r>
          </a:p>
        </p:txBody>
      </p:sp>
      <p:pic>
        <p:nvPicPr>
          <p:cNvPr id="5" name="Picture 4" descr="A logo of a game&#10;&#10;Description automatically generated with medium confidence">
            <a:extLst>
              <a:ext uri="{FF2B5EF4-FFF2-40B4-BE49-F238E27FC236}">
                <a16:creationId xmlns:a16="http://schemas.microsoft.com/office/drawing/2014/main" id="{B4607770-489B-0248-B237-C6F643B16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46"/>
          <a:stretch/>
        </p:blipFill>
        <p:spPr>
          <a:xfrm>
            <a:off x="1522637" y="3909059"/>
            <a:ext cx="2997883" cy="2638617"/>
          </a:xfrm>
          <a:prstGeom prst="rect">
            <a:avLst/>
          </a:prstGeom>
        </p:spPr>
      </p:pic>
      <p:pic>
        <p:nvPicPr>
          <p:cNvPr id="8" name="Picture 7" descr="A logo with text on it&#10;&#10;Description automatically generated">
            <a:extLst>
              <a:ext uri="{FF2B5EF4-FFF2-40B4-BE49-F238E27FC236}">
                <a16:creationId xmlns:a16="http://schemas.microsoft.com/office/drawing/2014/main" id="{121B7751-B4D8-D73B-6E33-25A08A890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85" y="1883664"/>
            <a:ext cx="4173681" cy="1836420"/>
          </a:xfrm>
          <a:prstGeom prst="rect">
            <a:avLst/>
          </a:prstGeom>
        </p:spPr>
      </p:pic>
      <p:pic>
        <p:nvPicPr>
          <p:cNvPr id="14" name="Picture 13" descr="A close-up of playing cards and dice&#10;&#10;Description automatically generated">
            <a:extLst>
              <a:ext uri="{FF2B5EF4-FFF2-40B4-BE49-F238E27FC236}">
                <a16:creationId xmlns:a16="http://schemas.microsoft.com/office/drawing/2014/main" id="{DDEF00DF-3C1B-78C4-FDD6-9F12EE7F0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40" y="2523744"/>
            <a:ext cx="3905515" cy="28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Digital boardgames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7CA636-644C-36E6-6118-C221382E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4" y="1778225"/>
            <a:ext cx="5782356" cy="3021012"/>
          </a:xfrm>
          <a:prstGeom prst="rect">
            <a:avLst/>
          </a:prstGeom>
        </p:spPr>
      </p:pic>
      <p:pic>
        <p:nvPicPr>
          <p:cNvPr id="7" name="Picture 6" descr="A screenshot of a game&#10;&#10;Description automatically generated">
            <a:extLst>
              <a:ext uri="{FF2B5EF4-FFF2-40B4-BE49-F238E27FC236}">
                <a16:creationId xmlns:a16="http://schemas.microsoft.com/office/drawing/2014/main" id="{EF71A2E9-6E58-460E-6860-CD2A864E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323" y="2756916"/>
            <a:ext cx="5347966" cy="33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Digital boardgames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2739-A5C5-DB65-ADBF-1EA1E3060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1" t="7614"/>
          <a:stretch/>
        </p:blipFill>
        <p:spPr>
          <a:xfrm>
            <a:off x="425196" y="1965960"/>
            <a:ext cx="3726123" cy="2496312"/>
          </a:xfrm>
          <a:prstGeom prst="rect">
            <a:avLst/>
          </a:prstGeom>
        </p:spPr>
      </p:pic>
      <p:pic>
        <p:nvPicPr>
          <p:cNvPr id="8" name="Picture 7" descr="A video game of a round table&#10;&#10;Description automatically generated">
            <a:extLst>
              <a:ext uri="{FF2B5EF4-FFF2-40B4-BE49-F238E27FC236}">
                <a16:creationId xmlns:a16="http://schemas.microsoft.com/office/drawing/2014/main" id="{0F7F13EB-4961-DB9A-BDD8-F557FC30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32" t="8201"/>
          <a:stretch/>
        </p:blipFill>
        <p:spPr>
          <a:xfrm>
            <a:off x="4452344" y="3774186"/>
            <a:ext cx="3510615" cy="2379726"/>
          </a:xfrm>
          <a:prstGeom prst="rect">
            <a:avLst/>
          </a:prstGeom>
        </p:spPr>
      </p:pic>
      <p:pic>
        <p:nvPicPr>
          <p:cNvPr id="10" name="Picture 9" descr="A video game of a game&#10;&#10;Description automatically generated">
            <a:extLst>
              <a:ext uri="{FF2B5EF4-FFF2-40B4-BE49-F238E27FC236}">
                <a16:creationId xmlns:a16="http://schemas.microsoft.com/office/drawing/2014/main" id="{148BD3F3-DDAF-40A5-F396-8E8D611144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99" t="22669" r="17382" b="9537"/>
          <a:stretch/>
        </p:blipFill>
        <p:spPr>
          <a:xfrm>
            <a:off x="8192863" y="1225296"/>
            <a:ext cx="3230880" cy="32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5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Junk Art</a:t>
            </a:r>
          </a:p>
        </p:txBody>
      </p:sp>
      <p:pic>
        <p:nvPicPr>
          <p:cNvPr id="4" name="Picture 3" descr="A game on a table&#10;&#10;Description automatically generated">
            <a:extLst>
              <a:ext uri="{FF2B5EF4-FFF2-40B4-BE49-F238E27FC236}">
                <a16:creationId xmlns:a16="http://schemas.microsoft.com/office/drawing/2014/main" id="{924EC871-ECD9-53D6-AC69-85FF0B0C8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5"/>
          <a:stretch/>
        </p:blipFill>
        <p:spPr>
          <a:xfrm>
            <a:off x="926052" y="1892808"/>
            <a:ext cx="3213024" cy="4544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F5598-613D-0D72-DAFC-4B79FABB0875}"/>
              </a:ext>
            </a:extLst>
          </p:cNvPr>
          <p:cNvSpPr txBox="1"/>
          <p:nvPr/>
        </p:nvSpPr>
        <p:spPr>
          <a:xfrm>
            <a:off x="4544568" y="1956816"/>
            <a:ext cx="5989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Physics simulation of stacking objects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Rules of game enforced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Automated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‘Hotseat’ local multiplayer</a:t>
            </a:r>
          </a:p>
        </p:txBody>
      </p:sp>
    </p:spTree>
    <p:extLst>
      <p:ext uri="{BB962C8B-B14F-4D97-AF65-F5344CB8AC3E}">
        <p14:creationId xmlns:p14="http://schemas.microsoft.com/office/powerpoint/2010/main" val="242287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7150"/>
            <a:ext cx="9144000" cy="1093072"/>
          </a:xfrm>
        </p:spPr>
        <p:txBody>
          <a:bodyPr rtlCol="0">
            <a:normAutofit/>
          </a:bodyPr>
          <a:lstStyle/>
          <a:p>
            <a:pPr rtl="0"/>
            <a:r>
              <a:rPr lang="en-GB" sz="5400" b="1" cap="all" spc="400" dirty="0">
                <a:solidFill>
                  <a:schemeClr val="bg1"/>
                </a:solidFill>
                <a:latin typeface="+mn-lt"/>
              </a:rPr>
              <a:t>Boardgames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/>
          <a:lstStyle/>
          <a:p>
            <a:pPr rtl="0"/>
            <a:r>
              <a:rPr lang="en-GB" dirty="0"/>
              <a:t>Boardgames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CEEF0-DCCA-3227-D774-90E6F7F7F73F}"/>
              </a:ext>
            </a:extLst>
          </p:cNvPr>
          <p:cNvGrpSpPr/>
          <p:nvPr/>
        </p:nvGrpSpPr>
        <p:grpSpPr>
          <a:xfrm>
            <a:off x="3667145" y="3865970"/>
            <a:ext cx="2832259" cy="2343576"/>
            <a:chOff x="2867946" y="4018172"/>
            <a:chExt cx="2832259" cy="2343576"/>
          </a:xfrm>
        </p:grpSpPr>
        <p:pic>
          <p:nvPicPr>
            <p:cNvPr id="17" name="Picture 16" descr="A wooden table with a drawer&#10;&#10;Description automatically generated">
              <a:extLst>
                <a:ext uri="{FF2B5EF4-FFF2-40B4-BE49-F238E27FC236}">
                  <a16:creationId xmlns:a16="http://schemas.microsoft.com/office/drawing/2014/main" id="{A04D1F8C-7036-EF33-AF7F-DEEB47310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6575" y="4018172"/>
              <a:ext cx="2743630" cy="203579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B4D7C-F79F-6647-523A-76157776EFDD}"/>
                </a:ext>
              </a:extLst>
            </p:cNvPr>
            <p:cNvSpPr txBox="1"/>
            <p:nvPr/>
          </p:nvSpPr>
          <p:spPr>
            <a:xfrm>
              <a:off x="2867946" y="6053971"/>
              <a:ext cx="22926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Senet: c.2600 BCE, Egypt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CC1176-3BA5-59FA-18BB-BEE87012B853}"/>
              </a:ext>
            </a:extLst>
          </p:cNvPr>
          <p:cNvGrpSpPr/>
          <p:nvPr/>
        </p:nvGrpSpPr>
        <p:grpSpPr>
          <a:xfrm>
            <a:off x="5700205" y="1120450"/>
            <a:ext cx="3966150" cy="2395522"/>
            <a:chOff x="5700205" y="1120450"/>
            <a:chExt cx="3966150" cy="2395522"/>
          </a:xfrm>
        </p:grpSpPr>
        <p:pic>
          <p:nvPicPr>
            <p:cNvPr id="19" name="Picture 18" descr="A close-up of a game board&#10;&#10;Description automatically generated">
              <a:extLst>
                <a:ext uri="{FF2B5EF4-FFF2-40B4-BE49-F238E27FC236}">
                  <a16:creationId xmlns:a16="http://schemas.microsoft.com/office/drawing/2014/main" id="{280C31D7-1893-96E7-764F-A2BAC3E1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8180" y="1120450"/>
              <a:ext cx="2620294" cy="20877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8D5A7E-8C42-7A4D-E012-D5E66624BE55}"/>
                </a:ext>
              </a:extLst>
            </p:cNvPr>
            <p:cNvSpPr txBox="1"/>
            <p:nvPr/>
          </p:nvSpPr>
          <p:spPr>
            <a:xfrm>
              <a:off x="5700205" y="3208195"/>
              <a:ext cx="3966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Royal Game of Ur: c.2600 BCE, Mesopotamia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36325B-102C-D42A-AD43-A07BE6713FDC}"/>
              </a:ext>
            </a:extLst>
          </p:cNvPr>
          <p:cNvGrpSpPr/>
          <p:nvPr/>
        </p:nvGrpSpPr>
        <p:grpSpPr>
          <a:xfrm>
            <a:off x="768257" y="1963830"/>
            <a:ext cx="2337528" cy="2488729"/>
            <a:chOff x="812575" y="1714874"/>
            <a:chExt cx="2337528" cy="2488729"/>
          </a:xfrm>
        </p:grpSpPr>
        <p:pic>
          <p:nvPicPr>
            <p:cNvPr id="15" name="Picture 14" descr="A wooden board game with black and white pieces on it&#10;&#10;Description automatically generated">
              <a:extLst>
                <a:ext uri="{FF2B5EF4-FFF2-40B4-BE49-F238E27FC236}">
                  <a16:creationId xmlns:a16="http://schemas.microsoft.com/office/drawing/2014/main" id="{F3031B3C-F136-DA8D-AF90-ED292A097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839" y="1714874"/>
              <a:ext cx="2252264" cy="218095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276BFC-68EF-BA5F-6B64-404334E64592}"/>
                </a:ext>
              </a:extLst>
            </p:cNvPr>
            <p:cNvSpPr txBox="1"/>
            <p:nvPr/>
          </p:nvSpPr>
          <p:spPr>
            <a:xfrm>
              <a:off x="812575" y="3895826"/>
              <a:ext cx="2055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Go: c.4000 BCE, China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436D91-9468-A94C-5F26-1C00C4DB660D}"/>
              </a:ext>
            </a:extLst>
          </p:cNvPr>
          <p:cNvGrpSpPr/>
          <p:nvPr/>
        </p:nvGrpSpPr>
        <p:grpSpPr>
          <a:xfrm>
            <a:off x="7541880" y="3906066"/>
            <a:ext cx="3212119" cy="2344182"/>
            <a:chOff x="7279205" y="3813008"/>
            <a:chExt cx="3212119" cy="2344182"/>
          </a:xfrm>
        </p:grpSpPr>
        <p:pic>
          <p:nvPicPr>
            <p:cNvPr id="13" name="Picture 12" descr="A chess board with chess pieces&#10;&#10;Description automatically generated">
              <a:extLst>
                <a:ext uri="{FF2B5EF4-FFF2-40B4-BE49-F238E27FC236}">
                  <a16:creationId xmlns:a16="http://schemas.microsoft.com/office/drawing/2014/main" id="{C81A1F60-BA9D-A448-AF29-B4658904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2404" y="3813008"/>
              <a:ext cx="3128920" cy="203640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587037-A760-40F6-B384-8C2FD4A5FAE8}"/>
                </a:ext>
              </a:extLst>
            </p:cNvPr>
            <p:cNvSpPr txBox="1"/>
            <p:nvPr/>
          </p:nvSpPr>
          <p:spPr>
            <a:xfrm>
              <a:off x="7279205" y="5849413"/>
              <a:ext cx="2313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Chess: c.1475 CE, Europe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/>
          <a:lstStyle/>
          <a:p>
            <a:pPr rtl="0"/>
            <a:r>
              <a:rPr lang="en-GB" dirty="0"/>
              <a:t>Boardgames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A9D295-E3FD-801B-D49E-41CB5D5B17EB}"/>
              </a:ext>
            </a:extLst>
          </p:cNvPr>
          <p:cNvGrpSpPr/>
          <p:nvPr/>
        </p:nvGrpSpPr>
        <p:grpSpPr>
          <a:xfrm>
            <a:off x="6736240" y="4249569"/>
            <a:ext cx="3101217" cy="2167821"/>
            <a:chOff x="812415" y="1812036"/>
            <a:chExt cx="3101217" cy="2167821"/>
          </a:xfrm>
        </p:grpSpPr>
        <p:pic>
          <p:nvPicPr>
            <p:cNvPr id="4" name="Picture 3" descr="A board game with a map and a game card&#10;&#10;Description automatically generated">
              <a:extLst>
                <a:ext uri="{FF2B5EF4-FFF2-40B4-BE49-F238E27FC236}">
                  <a16:creationId xmlns:a16="http://schemas.microsoft.com/office/drawing/2014/main" id="{E0E40CFF-4024-94A9-EB1B-7E294599D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473" y="1812036"/>
              <a:ext cx="3008159" cy="18600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EEBA21-DF80-6AB4-DC0A-BFCC22F6A365}"/>
                </a:ext>
              </a:extLst>
            </p:cNvPr>
            <p:cNvSpPr txBox="1"/>
            <p:nvPr/>
          </p:nvSpPr>
          <p:spPr>
            <a:xfrm>
              <a:off x="812415" y="3672080"/>
              <a:ext cx="26024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The Landlord’s Game, 1904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397C1C-005C-E968-335E-5B83B707D5F7}"/>
              </a:ext>
            </a:extLst>
          </p:cNvPr>
          <p:cNvGrpSpPr/>
          <p:nvPr/>
        </p:nvGrpSpPr>
        <p:grpSpPr>
          <a:xfrm>
            <a:off x="2354543" y="4091530"/>
            <a:ext cx="2258445" cy="2346889"/>
            <a:chOff x="4883019" y="1940745"/>
            <a:chExt cx="2258445" cy="2346889"/>
          </a:xfrm>
        </p:grpSpPr>
        <p:pic>
          <p:nvPicPr>
            <p:cNvPr id="8" name="Picture 7" descr="A game board with snakes and ladders&#10;&#10;Description automatically generated">
              <a:extLst>
                <a:ext uri="{FF2B5EF4-FFF2-40B4-BE49-F238E27FC236}">
                  <a16:creationId xmlns:a16="http://schemas.microsoft.com/office/drawing/2014/main" id="{3EC31914-F05B-7647-E935-794D4F129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7557" y="1940745"/>
              <a:ext cx="2041504" cy="20391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52C83-235F-FC64-ABF3-E156A09C5725}"/>
                </a:ext>
              </a:extLst>
            </p:cNvPr>
            <p:cNvSpPr txBox="1"/>
            <p:nvPr/>
          </p:nvSpPr>
          <p:spPr>
            <a:xfrm>
              <a:off x="4883019" y="3979857"/>
              <a:ext cx="22584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Snakes &amp; Ladders, 1890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6978DC-8320-DD1F-5106-4E5FE91F0BAD}"/>
              </a:ext>
            </a:extLst>
          </p:cNvPr>
          <p:cNvGrpSpPr/>
          <p:nvPr/>
        </p:nvGrpSpPr>
        <p:grpSpPr>
          <a:xfrm>
            <a:off x="1118886" y="1940745"/>
            <a:ext cx="3101644" cy="2058855"/>
            <a:chOff x="1952366" y="4358640"/>
            <a:chExt cx="3101644" cy="2058855"/>
          </a:xfrm>
        </p:grpSpPr>
        <p:pic>
          <p:nvPicPr>
            <p:cNvPr id="11" name="Picture 10" descr="A board game with eggs and birds&#10;&#10;Description automatically generated">
              <a:extLst>
                <a:ext uri="{FF2B5EF4-FFF2-40B4-BE49-F238E27FC236}">
                  <a16:creationId xmlns:a16="http://schemas.microsoft.com/office/drawing/2014/main" id="{8AE8388B-F194-AFA1-1ABC-6D4208D8B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1840" y="4358640"/>
              <a:ext cx="3032170" cy="17510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2753A2-85CF-0543-3F47-957649074A45}"/>
                </a:ext>
              </a:extLst>
            </p:cNvPr>
            <p:cNvSpPr txBox="1"/>
            <p:nvPr/>
          </p:nvSpPr>
          <p:spPr>
            <a:xfrm>
              <a:off x="1952366" y="6109718"/>
              <a:ext cx="289395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The Game of the Goose, c.1880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EF2FF3-C9AC-BE1D-2246-6E72C36FF392}"/>
              </a:ext>
            </a:extLst>
          </p:cNvPr>
          <p:cNvGrpSpPr/>
          <p:nvPr/>
        </p:nvGrpSpPr>
        <p:grpSpPr>
          <a:xfrm>
            <a:off x="6096000" y="1249417"/>
            <a:ext cx="2952581" cy="2781143"/>
            <a:chOff x="7558446" y="2589285"/>
            <a:chExt cx="2952581" cy="2781143"/>
          </a:xfrm>
        </p:grpSpPr>
        <p:pic>
          <p:nvPicPr>
            <p:cNvPr id="16" name="Picture 15" descr="A board game with a star design&#10;&#10;Description automatically generated">
              <a:extLst>
                <a:ext uri="{FF2B5EF4-FFF2-40B4-BE49-F238E27FC236}">
                  <a16:creationId xmlns:a16="http://schemas.microsoft.com/office/drawing/2014/main" id="{4569C9C7-9936-654C-2FBD-DF638745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5198" y="2589285"/>
              <a:ext cx="2488922" cy="24733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9F798B-3CD4-5E2C-DBC6-995F5ADD57DB}"/>
                </a:ext>
              </a:extLst>
            </p:cNvPr>
            <p:cNvSpPr txBox="1"/>
            <p:nvPr/>
          </p:nvSpPr>
          <p:spPr>
            <a:xfrm>
              <a:off x="7558446" y="5062651"/>
              <a:ext cx="29525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Halma (Chinese Checkers), 1883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19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/>
          <a:lstStyle/>
          <a:p>
            <a:pPr rtl="0"/>
            <a:r>
              <a:rPr lang="en-GB" dirty="0"/>
              <a:t>Boardgames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B84F48-E4B7-5767-4728-2D4BA177945F}"/>
              </a:ext>
            </a:extLst>
          </p:cNvPr>
          <p:cNvGrpSpPr/>
          <p:nvPr/>
        </p:nvGrpSpPr>
        <p:grpSpPr>
          <a:xfrm>
            <a:off x="977788" y="1834364"/>
            <a:ext cx="2952581" cy="2369749"/>
            <a:chOff x="1171997" y="4075858"/>
            <a:chExt cx="2952581" cy="2369749"/>
          </a:xfrm>
        </p:grpSpPr>
        <p:pic>
          <p:nvPicPr>
            <p:cNvPr id="5" name="Picture 4" descr="A board game with a game and dice&#10;&#10;Description automatically generated">
              <a:extLst>
                <a:ext uri="{FF2B5EF4-FFF2-40B4-BE49-F238E27FC236}">
                  <a16:creationId xmlns:a16="http://schemas.microsoft.com/office/drawing/2014/main" id="{DC1433CC-578B-2832-6EFF-B43D5B968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1997" y="4075858"/>
              <a:ext cx="2799057" cy="206197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CA076-9F08-EF1B-3300-EE649FE0225A}"/>
                </a:ext>
              </a:extLst>
            </p:cNvPr>
            <p:cNvSpPr txBox="1"/>
            <p:nvPr/>
          </p:nvSpPr>
          <p:spPr>
            <a:xfrm>
              <a:off x="1171997" y="6137830"/>
              <a:ext cx="29525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The Settlers of Catan, 1995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0784D1-7F4F-6B02-1FA7-A85A119015DB}"/>
              </a:ext>
            </a:extLst>
          </p:cNvPr>
          <p:cNvGrpSpPr/>
          <p:nvPr/>
        </p:nvGrpSpPr>
        <p:grpSpPr>
          <a:xfrm>
            <a:off x="5653636" y="1242054"/>
            <a:ext cx="2952581" cy="2277783"/>
            <a:chOff x="6418333" y="1245698"/>
            <a:chExt cx="2952581" cy="2277783"/>
          </a:xfrm>
        </p:grpSpPr>
        <p:pic>
          <p:nvPicPr>
            <p:cNvPr id="14" name="Picture 13" descr="A board game with a box and pieces&#10;&#10;Description automatically generated">
              <a:extLst>
                <a:ext uri="{FF2B5EF4-FFF2-40B4-BE49-F238E27FC236}">
                  <a16:creationId xmlns:a16="http://schemas.microsoft.com/office/drawing/2014/main" id="{919C9345-36E4-7F47-C9EE-98EC500AC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3376" y="1245698"/>
              <a:ext cx="2603532" cy="197000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44997D-DAEC-D81D-96A3-76DEDED7C222}"/>
                </a:ext>
              </a:extLst>
            </p:cNvPr>
            <p:cNvSpPr txBox="1"/>
            <p:nvPr/>
          </p:nvSpPr>
          <p:spPr>
            <a:xfrm>
              <a:off x="6418333" y="3215704"/>
              <a:ext cx="29525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Puerto Rico, 2002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C53E1C-66E4-DC8B-0917-987721E2FA47}"/>
              </a:ext>
            </a:extLst>
          </p:cNvPr>
          <p:cNvGrpSpPr/>
          <p:nvPr/>
        </p:nvGrpSpPr>
        <p:grpSpPr>
          <a:xfrm>
            <a:off x="1998287" y="4499211"/>
            <a:ext cx="3730428" cy="1981264"/>
            <a:chOff x="5834357" y="3938815"/>
            <a:chExt cx="3730428" cy="1981264"/>
          </a:xfrm>
        </p:grpSpPr>
        <p:pic>
          <p:nvPicPr>
            <p:cNvPr id="26" name="Picture 25" descr="A close-up of a board game&#10;&#10;Description automatically generated">
              <a:extLst>
                <a:ext uri="{FF2B5EF4-FFF2-40B4-BE49-F238E27FC236}">
                  <a16:creationId xmlns:a16="http://schemas.microsoft.com/office/drawing/2014/main" id="{9B01DD89-FF5A-F2F6-686E-E99E6885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7514" y="3938815"/>
              <a:ext cx="3687271" cy="182203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175A57-8836-E0B2-F0EB-B06DDD90BEAB}"/>
                </a:ext>
              </a:extLst>
            </p:cNvPr>
            <p:cNvSpPr txBox="1"/>
            <p:nvPr/>
          </p:nvSpPr>
          <p:spPr>
            <a:xfrm>
              <a:off x="5834357" y="5612302"/>
              <a:ext cx="29525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Pandemic, 2008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E04656-645D-993D-2062-11E113123C1D}"/>
              </a:ext>
            </a:extLst>
          </p:cNvPr>
          <p:cNvGrpSpPr/>
          <p:nvPr/>
        </p:nvGrpSpPr>
        <p:grpSpPr>
          <a:xfrm>
            <a:off x="6829876" y="3769132"/>
            <a:ext cx="2767152" cy="2490219"/>
            <a:chOff x="1917014" y="1778225"/>
            <a:chExt cx="2476961" cy="22149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87FA91-A562-7963-D4FE-B38C37583EC5}"/>
                </a:ext>
              </a:extLst>
            </p:cNvPr>
            <p:cNvSpPr txBox="1"/>
            <p:nvPr/>
          </p:nvSpPr>
          <p:spPr>
            <a:xfrm>
              <a:off x="1917014" y="3685373"/>
              <a:ext cx="1783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Spirit Island, 2017</a:t>
              </a:r>
            </a:p>
          </p:txBody>
        </p:sp>
        <p:pic>
          <p:nvPicPr>
            <p:cNvPr id="29" name="Picture 28" descr="A board game with a game board&#10;&#10;Description automatically generated">
              <a:extLst>
                <a:ext uri="{FF2B5EF4-FFF2-40B4-BE49-F238E27FC236}">
                  <a16:creationId xmlns:a16="http://schemas.microsoft.com/office/drawing/2014/main" id="{35DCC741-F3DB-A306-C299-93729347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5016" y="1778225"/>
              <a:ext cx="2428959" cy="1925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37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/>
          <a:lstStyle/>
          <a:p>
            <a:pPr rtl="0"/>
            <a:r>
              <a:rPr lang="en-GB" dirty="0"/>
              <a:t>Dexterity games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4C102C-2083-707E-50B2-C991A5B441DF}"/>
              </a:ext>
            </a:extLst>
          </p:cNvPr>
          <p:cNvGrpSpPr/>
          <p:nvPr/>
        </p:nvGrpSpPr>
        <p:grpSpPr>
          <a:xfrm>
            <a:off x="768257" y="1986595"/>
            <a:ext cx="3700001" cy="2193319"/>
            <a:chOff x="768257" y="1986595"/>
            <a:chExt cx="3700001" cy="2193319"/>
          </a:xfrm>
        </p:grpSpPr>
        <p:pic>
          <p:nvPicPr>
            <p:cNvPr id="4" name="Picture 3" descr="A wooden board with a circular pattern&#10;&#10;Description automatically generated">
              <a:extLst>
                <a:ext uri="{FF2B5EF4-FFF2-40B4-BE49-F238E27FC236}">
                  <a16:creationId xmlns:a16="http://schemas.microsoft.com/office/drawing/2014/main" id="{2BC9CE3C-96C8-C52D-4218-EB15D3EE1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659" y="1986595"/>
              <a:ext cx="3566599" cy="18855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3D900C-04EF-37F7-53ED-24BCF6B68F9F}"/>
                </a:ext>
              </a:extLst>
            </p:cNvPr>
            <p:cNvSpPr txBox="1"/>
            <p:nvPr/>
          </p:nvSpPr>
          <p:spPr>
            <a:xfrm>
              <a:off x="768257" y="3872137"/>
              <a:ext cx="1992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/>
                <a:t>Crokinole</a:t>
              </a:r>
              <a:r>
                <a:rPr lang="en-GB" sz="1400" dirty="0"/>
                <a:t>, 1876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279BBC-8850-8F0E-031B-E9939CC290E9}"/>
              </a:ext>
            </a:extLst>
          </p:cNvPr>
          <p:cNvGrpSpPr/>
          <p:nvPr/>
        </p:nvGrpSpPr>
        <p:grpSpPr>
          <a:xfrm>
            <a:off x="3933027" y="3995683"/>
            <a:ext cx="3786775" cy="2368805"/>
            <a:chOff x="3933027" y="3995683"/>
            <a:chExt cx="3786775" cy="2368805"/>
          </a:xfrm>
        </p:grpSpPr>
        <p:pic>
          <p:nvPicPr>
            <p:cNvPr id="7" name="Picture 6" descr="A paper map with cubes on it&#10;&#10;Description automatically generated">
              <a:extLst>
                <a:ext uri="{FF2B5EF4-FFF2-40B4-BE49-F238E27FC236}">
                  <a16:creationId xmlns:a16="http://schemas.microsoft.com/office/drawing/2014/main" id="{B504456F-AFBE-96CA-15F5-138AFBC90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1809" y="3995683"/>
              <a:ext cx="3717993" cy="20913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34AB9B-0394-956D-D84D-D2075CB1E7D1}"/>
                </a:ext>
              </a:extLst>
            </p:cNvPr>
            <p:cNvSpPr txBox="1"/>
            <p:nvPr/>
          </p:nvSpPr>
          <p:spPr>
            <a:xfrm>
              <a:off x="3933027" y="6056711"/>
              <a:ext cx="1992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Cube Quest, 2013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68877C-8C8A-8BC9-649A-B1CDB1030AA0}"/>
              </a:ext>
            </a:extLst>
          </p:cNvPr>
          <p:cNvGrpSpPr/>
          <p:nvPr/>
        </p:nvGrpSpPr>
        <p:grpSpPr>
          <a:xfrm>
            <a:off x="7823948" y="1602109"/>
            <a:ext cx="2856993" cy="2701351"/>
            <a:chOff x="7823948" y="1602109"/>
            <a:chExt cx="2856993" cy="2701351"/>
          </a:xfrm>
        </p:grpSpPr>
        <p:pic>
          <p:nvPicPr>
            <p:cNvPr id="9" name="Picture 8" descr="A game board with a puzzle&#10;&#10;Description automatically generated">
              <a:extLst>
                <a:ext uri="{FF2B5EF4-FFF2-40B4-BE49-F238E27FC236}">
                  <a16:creationId xmlns:a16="http://schemas.microsoft.com/office/drawing/2014/main" id="{6C2F9B0F-314B-A6E5-EC2D-1D54349FD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9505" y="1602109"/>
              <a:ext cx="2811436" cy="23935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435D31-0B67-ECED-5AA0-E87D5B7F4841}"/>
                </a:ext>
              </a:extLst>
            </p:cNvPr>
            <p:cNvSpPr txBox="1"/>
            <p:nvPr/>
          </p:nvSpPr>
          <p:spPr>
            <a:xfrm>
              <a:off x="7823948" y="3995683"/>
              <a:ext cx="1992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/>
                <a:t>PitchCar</a:t>
              </a:r>
              <a:r>
                <a:rPr lang="en-GB" sz="1400" dirty="0"/>
                <a:t>, 1995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56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/>
          <a:lstStyle/>
          <a:p>
            <a:pPr rtl="0"/>
            <a:r>
              <a:rPr lang="en-GB" dirty="0"/>
              <a:t>Dexterity games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B6C8CE-14E0-8B75-A2E0-720B13B6102F}"/>
              </a:ext>
            </a:extLst>
          </p:cNvPr>
          <p:cNvGrpSpPr/>
          <p:nvPr/>
        </p:nvGrpSpPr>
        <p:grpSpPr>
          <a:xfrm>
            <a:off x="604396" y="1778225"/>
            <a:ext cx="3205503" cy="2849564"/>
            <a:chOff x="1093964" y="1965960"/>
            <a:chExt cx="3205503" cy="2849564"/>
          </a:xfrm>
        </p:grpSpPr>
        <p:pic>
          <p:nvPicPr>
            <p:cNvPr id="5" name="Picture 4" descr="A stack of wooden blocks&#10;&#10;Description automatically generated">
              <a:extLst>
                <a:ext uri="{FF2B5EF4-FFF2-40B4-BE49-F238E27FC236}">
                  <a16:creationId xmlns:a16="http://schemas.microsoft.com/office/drawing/2014/main" id="{FF5B51B0-0750-93C8-203D-DB10BD577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1956" y="1965960"/>
              <a:ext cx="3127511" cy="25740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71BA55-C5E6-ECBE-0956-FDDF90170DA4}"/>
                </a:ext>
              </a:extLst>
            </p:cNvPr>
            <p:cNvSpPr txBox="1"/>
            <p:nvPr/>
          </p:nvSpPr>
          <p:spPr>
            <a:xfrm>
              <a:off x="1093964" y="4507747"/>
              <a:ext cx="1992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Jenga, 1983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3E2CE1-0C78-C21C-E9B3-E50C9696F1C5}"/>
              </a:ext>
            </a:extLst>
          </p:cNvPr>
          <p:cNvGrpSpPr/>
          <p:nvPr/>
        </p:nvGrpSpPr>
        <p:grpSpPr>
          <a:xfrm>
            <a:off x="4255434" y="3765509"/>
            <a:ext cx="3809174" cy="2413523"/>
            <a:chOff x="4287802" y="3599622"/>
            <a:chExt cx="3809174" cy="2413523"/>
          </a:xfrm>
        </p:grpSpPr>
        <p:pic>
          <p:nvPicPr>
            <p:cNvPr id="8" name="Picture 7" descr="A group of colorful blocks&#10;&#10;Description automatically generated">
              <a:extLst>
                <a:ext uri="{FF2B5EF4-FFF2-40B4-BE49-F238E27FC236}">
                  <a16:creationId xmlns:a16="http://schemas.microsoft.com/office/drawing/2014/main" id="{27972E71-D401-331B-26B9-3B90185A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7802" y="3599622"/>
              <a:ext cx="3809174" cy="214301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DC82AA-C8D5-73EA-0E1D-755CCBFE717C}"/>
                </a:ext>
              </a:extLst>
            </p:cNvPr>
            <p:cNvSpPr txBox="1"/>
            <p:nvPr/>
          </p:nvSpPr>
          <p:spPr>
            <a:xfrm>
              <a:off x="4375284" y="5705368"/>
              <a:ext cx="1992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Junk Art, 2016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9A86BA-339A-CA83-EE65-CFB47FF7E71A}"/>
              </a:ext>
            </a:extLst>
          </p:cNvPr>
          <p:cNvGrpSpPr/>
          <p:nvPr/>
        </p:nvGrpSpPr>
        <p:grpSpPr>
          <a:xfrm>
            <a:off x="7468799" y="744468"/>
            <a:ext cx="3372492" cy="3457458"/>
            <a:chOff x="7466757" y="364142"/>
            <a:chExt cx="3372492" cy="3457458"/>
          </a:xfrm>
        </p:grpSpPr>
        <p:pic>
          <p:nvPicPr>
            <p:cNvPr id="17" name="Picture 16" descr="A board game with cards&#10;&#10;Description automatically generated">
              <a:extLst>
                <a:ext uri="{FF2B5EF4-FFF2-40B4-BE49-F238E27FC236}">
                  <a16:creationId xmlns:a16="http://schemas.microsoft.com/office/drawing/2014/main" id="{114E01B2-E6E7-9945-CA87-0FB2DDB1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757" y="364142"/>
              <a:ext cx="3372492" cy="337249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AAFD44-F9FC-8E69-FBC9-EFE4BC631EB7}"/>
                </a:ext>
              </a:extLst>
            </p:cNvPr>
            <p:cNvSpPr txBox="1"/>
            <p:nvPr/>
          </p:nvSpPr>
          <p:spPr>
            <a:xfrm>
              <a:off x="7555770" y="3513823"/>
              <a:ext cx="1992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Rhino Hero, 2011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69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57" y="598649"/>
            <a:ext cx="6190488" cy="1179576"/>
          </a:xfrm>
        </p:spPr>
        <p:txBody>
          <a:bodyPr rtlCol="0"/>
          <a:lstStyle/>
          <a:p>
            <a:pPr rtl="0"/>
            <a:r>
              <a:rPr lang="en-GB" dirty="0"/>
              <a:t>Dexterity games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355664-27C8-811E-1A82-0ACBB67CE499}"/>
              </a:ext>
            </a:extLst>
          </p:cNvPr>
          <p:cNvGrpSpPr/>
          <p:nvPr/>
        </p:nvGrpSpPr>
        <p:grpSpPr>
          <a:xfrm>
            <a:off x="900336" y="2751009"/>
            <a:ext cx="4262843" cy="3115792"/>
            <a:chOff x="991818" y="2564892"/>
            <a:chExt cx="4262843" cy="3115792"/>
          </a:xfrm>
        </p:grpSpPr>
        <p:pic>
          <p:nvPicPr>
            <p:cNvPr id="4" name="Picture 3" descr="A small blue and white table&#10;&#10;Description automatically generated">
              <a:extLst>
                <a:ext uri="{FF2B5EF4-FFF2-40B4-BE49-F238E27FC236}">
                  <a16:creationId xmlns:a16="http://schemas.microsoft.com/office/drawing/2014/main" id="{E06296A8-9EF0-DEFC-677F-60FC77C67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818" y="2564892"/>
              <a:ext cx="4262843" cy="28617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9036EC-C91D-2780-2D9B-F4AAC9AF0031}"/>
                </a:ext>
              </a:extLst>
            </p:cNvPr>
            <p:cNvSpPr txBox="1"/>
            <p:nvPr/>
          </p:nvSpPr>
          <p:spPr>
            <a:xfrm>
              <a:off x="1205516" y="5372907"/>
              <a:ext cx="1992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/>
                <a:t>Klask</a:t>
              </a:r>
              <a:r>
                <a:rPr lang="en-GB" sz="1400" dirty="0"/>
                <a:t>, 2014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6403B1-65AB-EB7C-2368-077CBB933274}"/>
              </a:ext>
            </a:extLst>
          </p:cNvPr>
          <p:cNvGrpSpPr/>
          <p:nvPr/>
        </p:nvGrpSpPr>
        <p:grpSpPr>
          <a:xfrm>
            <a:off x="6685196" y="1345976"/>
            <a:ext cx="3766168" cy="4024176"/>
            <a:chOff x="6863221" y="1313608"/>
            <a:chExt cx="3766168" cy="4024176"/>
          </a:xfrm>
        </p:grpSpPr>
        <p:pic>
          <p:nvPicPr>
            <p:cNvPr id="7" name="Picture 6" descr="A red board game with a cartoon character on it&#10;&#10;Description automatically generated">
              <a:extLst>
                <a:ext uri="{FF2B5EF4-FFF2-40B4-BE49-F238E27FC236}">
                  <a16:creationId xmlns:a16="http://schemas.microsoft.com/office/drawing/2014/main" id="{526338DF-DEAD-C272-BDC9-138AAE82A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3221" y="1313608"/>
              <a:ext cx="3766168" cy="376616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C4F389-E2A6-9536-4654-8A36EDBA6324}"/>
                </a:ext>
              </a:extLst>
            </p:cNvPr>
            <p:cNvSpPr txBox="1"/>
            <p:nvPr/>
          </p:nvSpPr>
          <p:spPr>
            <a:xfrm>
              <a:off x="6958745" y="5030007"/>
              <a:ext cx="1992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Operation, 1965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806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2520"/>
            <a:ext cx="9144000" cy="1093072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/>
              <a:t>Digital boardgames</a:t>
            </a:r>
          </a:p>
        </p:txBody>
      </p:sp>
    </p:spTree>
    <p:extLst>
      <p:ext uri="{BB962C8B-B14F-4D97-AF65-F5344CB8AC3E}">
        <p14:creationId xmlns:p14="http://schemas.microsoft.com/office/powerpoint/2010/main" val="403940231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{44BE4D86-D855-4304-9A5F-D26D547638CB}tf89338750_win32</Template>
  <TotalTime>292</TotalTime>
  <Words>157</Words>
  <Application>Microsoft Office PowerPoint</Application>
  <PresentationFormat>Widescreen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GradientUnivers</vt:lpstr>
      <vt:lpstr>CM3070 Pitch</vt:lpstr>
      <vt:lpstr>Boardgames</vt:lpstr>
      <vt:lpstr>Boardgames</vt:lpstr>
      <vt:lpstr>Boardgames</vt:lpstr>
      <vt:lpstr>Boardgames</vt:lpstr>
      <vt:lpstr>Dexterity games</vt:lpstr>
      <vt:lpstr>Dexterity games</vt:lpstr>
      <vt:lpstr>Dexterity games</vt:lpstr>
      <vt:lpstr>Digital boardgames</vt:lpstr>
      <vt:lpstr>Digital boardgames</vt:lpstr>
      <vt:lpstr>Digital boardgames</vt:lpstr>
      <vt:lpstr>Digital boardgames</vt:lpstr>
      <vt:lpstr>Junk 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CM3070 Pitch</dc:title>
  <dc:creator>Tom Nagel</dc:creator>
  <cp:lastModifiedBy>Tom Nagel</cp:lastModifiedBy>
  <cp:revision>3</cp:revision>
  <dcterms:created xsi:type="dcterms:W3CDTF">2023-10-14T15:16:58Z</dcterms:created>
  <dcterms:modified xsi:type="dcterms:W3CDTF">2023-10-15T13:51:42Z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